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c102c9d803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c102c9d803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c07b8431b1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c07b8431b1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c102c9d803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c102c9d803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c07b8431b1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c07b8431b1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c07b8431b1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c07b8431b1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c07b8431b1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07b8431b1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c07b8431b1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c07b8431b1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c07b8431b1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c07b8431b1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c07b8431b1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c07b8431b1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c07b8431b1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c07b8431b1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c102c9d80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c102c9d80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sv"/>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sv"/>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0" Type="http://schemas.openxmlformats.org/officeDocument/2006/relationships/image" Target="../media/image26.png"/><Relationship Id="rId22" Type="http://schemas.openxmlformats.org/officeDocument/2006/relationships/image" Target="../media/image29.png"/><Relationship Id="rId21" Type="http://schemas.openxmlformats.org/officeDocument/2006/relationships/image" Target="../media/image28.png"/><Relationship Id="rId24" Type="http://schemas.openxmlformats.org/officeDocument/2006/relationships/image" Target="../media/image39.png"/><Relationship Id="rId23" Type="http://schemas.openxmlformats.org/officeDocument/2006/relationships/image" Target="../media/image30.png"/><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6.png"/><Relationship Id="rId9" Type="http://schemas.openxmlformats.org/officeDocument/2006/relationships/image" Target="../media/image11.png"/><Relationship Id="rId26" Type="http://schemas.openxmlformats.org/officeDocument/2006/relationships/image" Target="../media/image34.png"/><Relationship Id="rId25" Type="http://schemas.openxmlformats.org/officeDocument/2006/relationships/image" Target="../media/image35.png"/><Relationship Id="rId28" Type="http://schemas.openxmlformats.org/officeDocument/2006/relationships/image" Target="../media/image31.png"/><Relationship Id="rId27" Type="http://schemas.openxmlformats.org/officeDocument/2006/relationships/image" Target="../media/image33.png"/><Relationship Id="rId5" Type="http://schemas.openxmlformats.org/officeDocument/2006/relationships/image" Target="../media/image15.png"/><Relationship Id="rId6" Type="http://schemas.openxmlformats.org/officeDocument/2006/relationships/image" Target="../media/image25.png"/><Relationship Id="rId29" Type="http://schemas.openxmlformats.org/officeDocument/2006/relationships/image" Target="../media/image32.png"/><Relationship Id="rId7" Type="http://schemas.openxmlformats.org/officeDocument/2006/relationships/image" Target="../media/image21.png"/><Relationship Id="rId8" Type="http://schemas.openxmlformats.org/officeDocument/2006/relationships/image" Target="../media/image14.png"/><Relationship Id="rId31" Type="http://schemas.openxmlformats.org/officeDocument/2006/relationships/image" Target="../media/image37.png"/><Relationship Id="rId30" Type="http://schemas.openxmlformats.org/officeDocument/2006/relationships/image" Target="../media/image38.png"/><Relationship Id="rId11" Type="http://schemas.openxmlformats.org/officeDocument/2006/relationships/image" Target="../media/image9.png"/><Relationship Id="rId10" Type="http://schemas.openxmlformats.org/officeDocument/2006/relationships/image" Target="../media/image12.png"/><Relationship Id="rId32" Type="http://schemas.openxmlformats.org/officeDocument/2006/relationships/image" Target="../media/image36.png"/><Relationship Id="rId13" Type="http://schemas.openxmlformats.org/officeDocument/2006/relationships/image" Target="../media/image20.png"/><Relationship Id="rId12" Type="http://schemas.openxmlformats.org/officeDocument/2006/relationships/image" Target="../media/image10.png"/><Relationship Id="rId15" Type="http://schemas.openxmlformats.org/officeDocument/2006/relationships/image" Target="../media/image19.png"/><Relationship Id="rId14" Type="http://schemas.openxmlformats.org/officeDocument/2006/relationships/image" Target="../media/image17.png"/><Relationship Id="rId17" Type="http://schemas.openxmlformats.org/officeDocument/2006/relationships/image" Target="../media/image23.png"/><Relationship Id="rId16" Type="http://schemas.openxmlformats.org/officeDocument/2006/relationships/image" Target="../media/image18.png"/><Relationship Id="rId19" Type="http://schemas.openxmlformats.org/officeDocument/2006/relationships/image" Target="../media/image24.png"/><Relationship Id="rId18" Type="http://schemas.openxmlformats.org/officeDocument/2006/relationships/image" Target="../media/image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7.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nvSpPr>
        <p:spPr>
          <a:xfrm>
            <a:off x="311700" y="522250"/>
            <a:ext cx="8520600" cy="1990800"/>
          </a:xfrm>
          <a:prstGeom prst="rect">
            <a:avLst/>
          </a:prstGeom>
          <a:noFill/>
          <a:ln>
            <a:noFill/>
          </a:ln>
        </p:spPr>
        <p:txBody>
          <a:bodyPr anchorCtr="0" anchor="b" bIns="91425" lIns="91425" spcFirstLastPara="1" rIns="91425" wrap="square" tIns="91425">
            <a:normAutofit/>
          </a:bodyPr>
          <a:lstStyle/>
          <a:p>
            <a:pPr indent="0" lvl="0" marL="0" rtl="0" algn="ctr">
              <a:spcBef>
                <a:spcPts val="0"/>
              </a:spcBef>
              <a:spcAft>
                <a:spcPts val="0"/>
              </a:spcAft>
              <a:buNone/>
            </a:pPr>
            <a:r>
              <a:rPr lang="sv" sz="2400">
                <a:solidFill>
                  <a:srgbClr val="000000"/>
                </a:solidFill>
                <a:highlight>
                  <a:srgbClr val="FFFFFF"/>
                </a:highlight>
              </a:rPr>
              <a:t>DD2437 Artificial Neural Networks and Deep Architectures</a:t>
            </a:r>
            <a:endParaRPr sz="2400">
              <a:solidFill>
                <a:srgbClr val="000000"/>
              </a:solidFill>
              <a:highlight>
                <a:srgbClr val="FFFFFF"/>
              </a:highlight>
            </a:endParaRPr>
          </a:p>
          <a:p>
            <a:pPr indent="0" lvl="0" marL="0" rtl="0" algn="ctr">
              <a:spcBef>
                <a:spcPts val="0"/>
              </a:spcBef>
              <a:spcAft>
                <a:spcPts val="0"/>
              </a:spcAft>
              <a:buNone/>
            </a:pPr>
            <a:r>
              <a:t/>
            </a:r>
            <a:endParaRPr sz="2400">
              <a:solidFill>
                <a:srgbClr val="000000"/>
              </a:solidFill>
              <a:highlight>
                <a:srgbClr val="FFFFFF"/>
              </a:highlight>
            </a:endParaRPr>
          </a:p>
          <a:p>
            <a:pPr indent="0" lvl="0" marL="0" rtl="0" algn="ctr">
              <a:spcBef>
                <a:spcPts val="0"/>
              </a:spcBef>
              <a:spcAft>
                <a:spcPts val="0"/>
              </a:spcAft>
              <a:buNone/>
            </a:pPr>
            <a:r>
              <a:rPr lang="sv" sz="1877">
                <a:highlight>
                  <a:srgbClr val="FFFFFF"/>
                </a:highlight>
              </a:rPr>
              <a:t>Restricted Boltzmann Machines and Deep Belief Nets</a:t>
            </a:r>
            <a:endParaRPr sz="1877">
              <a:solidFill>
                <a:srgbClr val="000000"/>
              </a:solidFill>
              <a:highlight>
                <a:srgbClr val="FFFFFF"/>
              </a:highlight>
            </a:endParaRPr>
          </a:p>
          <a:p>
            <a:pPr indent="0" lvl="0" marL="0" rtl="0" algn="ctr">
              <a:spcBef>
                <a:spcPts val="0"/>
              </a:spcBef>
              <a:spcAft>
                <a:spcPts val="0"/>
              </a:spcAft>
              <a:buNone/>
            </a:pPr>
            <a:r>
              <a:t/>
            </a:r>
            <a:endParaRPr sz="2400">
              <a:solidFill>
                <a:srgbClr val="000000"/>
              </a:solidFill>
              <a:highlight>
                <a:srgbClr val="FFFFFF"/>
              </a:highlight>
            </a:endParaRPr>
          </a:p>
        </p:txBody>
      </p:sp>
      <p:sp>
        <p:nvSpPr>
          <p:cNvPr id="55" name="Google Shape;55;p13"/>
          <p:cNvSpPr txBox="1"/>
          <p:nvPr/>
        </p:nvSpPr>
        <p:spPr>
          <a:xfrm>
            <a:off x="311700" y="2611800"/>
            <a:ext cx="8520600" cy="1454100"/>
          </a:xfrm>
          <a:prstGeom prst="rect">
            <a:avLst/>
          </a:prstGeom>
          <a:noFill/>
          <a:ln>
            <a:noFill/>
          </a:ln>
        </p:spPr>
        <p:txBody>
          <a:bodyPr anchorCtr="0" anchor="t" bIns="91425" lIns="91425" spcFirstLastPara="1" rIns="91425" wrap="square" tIns="91425">
            <a:normAutofit fontScale="70000" lnSpcReduction="20000"/>
          </a:bodyPr>
          <a:lstStyle/>
          <a:p>
            <a:pPr indent="0" lvl="0" marL="0" rtl="0" algn="ctr">
              <a:spcBef>
                <a:spcPts val="0"/>
              </a:spcBef>
              <a:spcAft>
                <a:spcPts val="0"/>
              </a:spcAft>
              <a:buNone/>
            </a:pPr>
            <a:r>
              <a:rPr lang="sv" sz="2800">
                <a:solidFill>
                  <a:srgbClr val="595959"/>
                </a:solidFill>
              </a:rPr>
              <a:t>Lab 4 Presentation</a:t>
            </a:r>
            <a:endParaRPr sz="2800">
              <a:solidFill>
                <a:srgbClr val="595959"/>
              </a:solidFill>
            </a:endParaRPr>
          </a:p>
          <a:p>
            <a:pPr indent="0" lvl="0" marL="0" rtl="0" algn="ctr">
              <a:spcBef>
                <a:spcPts val="0"/>
              </a:spcBef>
              <a:spcAft>
                <a:spcPts val="0"/>
              </a:spcAft>
              <a:buNone/>
            </a:pPr>
            <a:r>
              <a:t/>
            </a:r>
            <a:endParaRPr sz="2800">
              <a:solidFill>
                <a:srgbClr val="595959"/>
              </a:solidFill>
            </a:endParaRPr>
          </a:p>
          <a:p>
            <a:pPr indent="0" lvl="0" marL="0" rtl="0" algn="ctr">
              <a:spcBef>
                <a:spcPts val="0"/>
              </a:spcBef>
              <a:spcAft>
                <a:spcPts val="0"/>
              </a:spcAft>
              <a:buNone/>
            </a:pPr>
            <a:r>
              <a:rPr lang="sv" sz="2800">
                <a:solidFill>
                  <a:srgbClr val="595959"/>
                </a:solidFill>
              </a:rPr>
              <a:t>Patrick Jonsson, Márk Csizmadia</a:t>
            </a:r>
            <a:endParaRPr sz="2800">
              <a:solidFill>
                <a:srgbClr val="595959"/>
              </a:solidFill>
            </a:endParaRPr>
          </a:p>
          <a:p>
            <a:pPr indent="0" lvl="0" marL="0" rtl="0" algn="ctr">
              <a:spcBef>
                <a:spcPts val="0"/>
              </a:spcBef>
              <a:spcAft>
                <a:spcPts val="0"/>
              </a:spcAft>
              <a:buNone/>
            </a:pPr>
            <a:r>
              <a:t/>
            </a:r>
            <a:endParaRPr sz="2800">
              <a:solidFill>
                <a:srgbClr val="595959"/>
              </a:solidFill>
            </a:endParaRPr>
          </a:p>
          <a:p>
            <a:pPr indent="0" lvl="0" marL="0" rtl="0" algn="ctr">
              <a:spcBef>
                <a:spcPts val="0"/>
              </a:spcBef>
              <a:spcAft>
                <a:spcPts val="0"/>
              </a:spcAft>
              <a:buNone/>
            </a:pPr>
            <a:r>
              <a:rPr lang="sv" sz="2800">
                <a:solidFill>
                  <a:srgbClr val="595959"/>
                </a:solidFill>
              </a:rPr>
              <a:t>February 2021</a:t>
            </a:r>
            <a:endParaRPr sz="2800">
              <a:solidFill>
                <a:srgbClr val="59595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DBN as Generative Model (Generation)</a:t>
            </a:r>
            <a:endParaRPr/>
          </a:p>
        </p:txBody>
      </p:sp>
      <p:pic>
        <p:nvPicPr>
          <p:cNvPr id="122" name="Google Shape;122;p22"/>
          <p:cNvPicPr preferRelativeResize="0"/>
          <p:nvPr/>
        </p:nvPicPr>
        <p:blipFill>
          <a:blip r:embed="rId3">
            <a:alphaModFix/>
          </a:blip>
          <a:stretch>
            <a:fillRect/>
          </a:stretch>
        </p:blipFill>
        <p:spPr>
          <a:xfrm>
            <a:off x="2249464" y="2777968"/>
            <a:ext cx="738000" cy="707250"/>
          </a:xfrm>
          <a:prstGeom prst="rect">
            <a:avLst/>
          </a:prstGeom>
          <a:noFill/>
          <a:ln>
            <a:noFill/>
          </a:ln>
        </p:spPr>
      </p:pic>
      <p:pic>
        <p:nvPicPr>
          <p:cNvPr id="123" name="Google Shape;123;p22"/>
          <p:cNvPicPr preferRelativeResize="0"/>
          <p:nvPr/>
        </p:nvPicPr>
        <p:blipFill>
          <a:blip r:embed="rId4">
            <a:alphaModFix/>
          </a:blip>
          <a:stretch>
            <a:fillRect/>
          </a:stretch>
        </p:blipFill>
        <p:spPr>
          <a:xfrm>
            <a:off x="1436813" y="2785918"/>
            <a:ext cx="738000" cy="690166"/>
          </a:xfrm>
          <a:prstGeom prst="rect">
            <a:avLst/>
          </a:prstGeom>
          <a:noFill/>
          <a:ln>
            <a:noFill/>
          </a:ln>
        </p:spPr>
      </p:pic>
      <p:pic>
        <p:nvPicPr>
          <p:cNvPr id="124" name="Google Shape;124;p22"/>
          <p:cNvPicPr preferRelativeResize="0"/>
          <p:nvPr/>
        </p:nvPicPr>
        <p:blipFill>
          <a:blip r:embed="rId5">
            <a:alphaModFix/>
          </a:blip>
          <a:stretch>
            <a:fillRect/>
          </a:stretch>
        </p:blipFill>
        <p:spPr>
          <a:xfrm>
            <a:off x="646687" y="3530833"/>
            <a:ext cx="737999" cy="689493"/>
          </a:xfrm>
          <a:prstGeom prst="rect">
            <a:avLst/>
          </a:prstGeom>
          <a:noFill/>
          <a:ln>
            <a:noFill/>
          </a:ln>
        </p:spPr>
      </p:pic>
      <p:pic>
        <p:nvPicPr>
          <p:cNvPr id="125" name="Google Shape;125;p22"/>
          <p:cNvPicPr preferRelativeResize="0"/>
          <p:nvPr/>
        </p:nvPicPr>
        <p:blipFill>
          <a:blip r:embed="rId6">
            <a:alphaModFix/>
          </a:blip>
          <a:stretch>
            <a:fillRect/>
          </a:stretch>
        </p:blipFill>
        <p:spPr>
          <a:xfrm>
            <a:off x="1444997" y="3540604"/>
            <a:ext cx="738001" cy="686027"/>
          </a:xfrm>
          <a:prstGeom prst="rect">
            <a:avLst/>
          </a:prstGeom>
          <a:noFill/>
          <a:ln>
            <a:noFill/>
          </a:ln>
        </p:spPr>
      </p:pic>
      <p:pic>
        <p:nvPicPr>
          <p:cNvPr id="126" name="Google Shape;126;p22"/>
          <p:cNvPicPr preferRelativeResize="0"/>
          <p:nvPr/>
        </p:nvPicPr>
        <p:blipFill>
          <a:blip r:embed="rId7">
            <a:alphaModFix/>
          </a:blip>
          <a:stretch>
            <a:fillRect/>
          </a:stretch>
        </p:blipFill>
        <p:spPr>
          <a:xfrm>
            <a:off x="2250752" y="3531115"/>
            <a:ext cx="738000" cy="690167"/>
          </a:xfrm>
          <a:prstGeom prst="rect">
            <a:avLst/>
          </a:prstGeom>
          <a:noFill/>
          <a:ln>
            <a:noFill/>
          </a:ln>
        </p:spPr>
      </p:pic>
      <p:pic>
        <p:nvPicPr>
          <p:cNvPr id="127" name="Google Shape;127;p22"/>
          <p:cNvPicPr preferRelativeResize="0"/>
          <p:nvPr/>
        </p:nvPicPr>
        <p:blipFill>
          <a:blip r:embed="rId8">
            <a:alphaModFix/>
          </a:blip>
          <a:stretch>
            <a:fillRect/>
          </a:stretch>
        </p:blipFill>
        <p:spPr>
          <a:xfrm>
            <a:off x="656264" y="2778455"/>
            <a:ext cx="720001" cy="702177"/>
          </a:xfrm>
          <a:prstGeom prst="rect">
            <a:avLst/>
          </a:prstGeom>
          <a:noFill/>
          <a:ln>
            <a:noFill/>
          </a:ln>
        </p:spPr>
      </p:pic>
      <p:pic>
        <p:nvPicPr>
          <p:cNvPr id="128" name="Google Shape;128;p22"/>
          <p:cNvPicPr preferRelativeResize="0"/>
          <p:nvPr/>
        </p:nvPicPr>
        <p:blipFill>
          <a:blip r:embed="rId9">
            <a:alphaModFix/>
          </a:blip>
          <a:stretch>
            <a:fillRect/>
          </a:stretch>
        </p:blipFill>
        <p:spPr>
          <a:xfrm>
            <a:off x="2254245" y="4297631"/>
            <a:ext cx="738000" cy="635500"/>
          </a:xfrm>
          <a:prstGeom prst="rect">
            <a:avLst/>
          </a:prstGeom>
          <a:noFill/>
          <a:ln>
            <a:noFill/>
          </a:ln>
        </p:spPr>
      </p:pic>
      <p:pic>
        <p:nvPicPr>
          <p:cNvPr id="129" name="Google Shape;129;p22"/>
          <p:cNvPicPr preferRelativeResize="0"/>
          <p:nvPr/>
        </p:nvPicPr>
        <p:blipFill>
          <a:blip r:embed="rId10">
            <a:alphaModFix/>
          </a:blip>
          <a:stretch>
            <a:fillRect/>
          </a:stretch>
        </p:blipFill>
        <p:spPr>
          <a:xfrm>
            <a:off x="661633" y="4290176"/>
            <a:ext cx="737999" cy="665239"/>
          </a:xfrm>
          <a:prstGeom prst="rect">
            <a:avLst/>
          </a:prstGeom>
          <a:noFill/>
          <a:ln>
            <a:noFill/>
          </a:ln>
        </p:spPr>
      </p:pic>
      <p:pic>
        <p:nvPicPr>
          <p:cNvPr id="130" name="Google Shape;130;p22"/>
          <p:cNvPicPr preferRelativeResize="0"/>
          <p:nvPr/>
        </p:nvPicPr>
        <p:blipFill>
          <a:blip r:embed="rId11">
            <a:alphaModFix/>
          </a:blip>
          <a:stretch>
            <a:fillRect/>
          </a:stretch>
        </p:blipFill>
        <p:spPr>
          <a:xfrm>
            <a:off x="1446198" y="4296661"/>
            <a:ext cx="738000" cy="634480"/>
          </a:xfrm>
          <a:prstGeom prst="rect">
            <a:avLst/>
          </a:prstGeom>
          <a:noFill/>
          <a:ln>
            <a:noFill/>
          </a:ln>
        </p:spPr>
      </p:pic>
      <p:pic>
        <p:nvPicPr>
          <p:cNvPr id="131" name="Google Shape;131;p22"/>
          <p:cNvPicPr preferRelativeResize="0"/>
          <p:nvPr/>
        </p:nvPicPr>
        <p:blipFill>
          <a:blip r:embed="rId12">
            <a:alphaModFix/>
          </a:blip>
          <a:stretch>
            <a:fillRect/>
          </a:stretch>
        </p:blipFill>
        <p:spPr>
          <a:xfrm>
            <a:off x="4338112" y="2742943"/>
            <a:ext cx="737999" cy="685286"/>
          </a:xfrm>
          <a:prstGeom prst="rect">
            <a:avLst/>
          </a:prstGeom>
          <a:noFill/>
          <a:ln>
            <a:noFill/>
          </a:ln>
        </p:spPr>
      </p:pic>
      <p:pic>
        <p:nvPicPr>
          <p:cNvPr id="132" name="Google Shape;132;p22"/>
          <p:cNvPicPr preferRelativeResize="0"/>
          <p:nvPr/>
        </p:nvPicPr>
        <p:blipFill>
          <a:blip r:embed="rId13">
            <a:alphaModFix/>
          </a:blip>
          <a:stretch>
            <a:fillRect/>
          </a:stretch>
        </p:blipFill>
        <p:spPr>
          <a:xfrm>
            <a:off x="3540811" y="2735471"/>
            <a:ext cx="738000" cy="686513"/>
          </a:xfrm>
          <a:prstGeom prst="rect">
            <a:avLst/>
          </a:prstGeom>
          <a:noFill/>
          <a:ln>
            <a:noFill/>
          </a:ln>
        </p:spPr>
      </p:pic>
      <p:pic>
        <p:nvPicPr>
          <p:cNvPr id="133" name="Google Shape;133;p22"/>
          <p:cNvPicPr preferRelativeResize="0"/>
          <p:nvPr/>
        </p:nvPicPr>
        <p:blipFill>
          <a:blip r:embed="rId14">
            <a:alphaModFix/>
          </a:blip>
          <a:stretch>
            <a:fillRect/>
          </a:stretch>
        </p:blipFill>
        <p:spPr>
          <a:xfrm>
            <a:off x="5132437" y="2739839"/>
            <a:ext cx="738000" cy="685784"/>
          </a:xfrm>
          <a:prstGeom prst="rect">
            <a:avLst/>
          </a:prstGeom>
          <a:noFill/>
          <a:ln>
            <a:noFill/>
          </a:ln>
        </p:spPr>
      </p:pic>
      <p:pic>
        <p:nvPicPr>
          <p:cNvPr id="134" name="Google Shape;134;p22"/>
          <p:cNvPicPr preferRelativeResize="0"/>
          <p:nvPr/>
        </p:nvPicPr>
        <p:blipFill>
          <a:blip r:embed="rId15">
            <a:alphaModFix/>
          </a:blip>
          <a:stretch>
            <a:fillRect/>
          </a:stretch>
        </p:blipFill>
        <p:spPr>
          <a:xfrm>
            <a:off x="3555938" y="3478174"/>
            <a:ext cx="738001" cy="699344"/>
          </a:xfrm>
          <a:prstGeom prst="rect">
            <a:avLst/>
          </a:prstGeom>
          <a:noFill/>
          <a:ln>
            <a:noFill/>
          </a:ln>
        </p:spPr>
      </p:pic>
      <p:pic>
        <p:nvPicPr>
          <p:cNvPr id="135" name="Google Shape;135;p22"/>
          <p:cNvPicPr preferRelativeResize="0"/>
          <p:nvPr/>
        </p:nvPicPr>
        <p:blipFill>
          <a:blip r:embed="rId16">
            <a:alphaModFix/>
          </a:blip>
          <a:stretch>
            <a:fillRect/>
          </a:stretch>
        </p:blipFill>
        <p:spPr>
          <a:xfrm>
            <a:off x="4340222" y="3478434"/>
            <a:ext cx="737999" cy="691875"/>
          </a:xfrm>
          <a:prstGeom prst="rect">
            <a:avLst/>
          </a:prstGeom>
          <a:noFill/>
          <a:ln>
            <a:noFill/>
          </a:ln>
        </p:spPr>
      </p:pic>
      <p:pic>
        <p:nvPicPr>
          <p:cNvPr id="136" name="Google Shape;136;p22"/>
          <p:cNvPicPr preferRelativeResize="0"/>
          <p:nvPr/>
        </p:nvPicPr>
        <p:blipFill>
          <a:blip r:embed="rId17">
            <a:alphaModFix/>
          </a:blip>
          <a:stretch>
            <a:fillRect/>
          </a:stretch>
        </p:blipFill>
        <p:spPr>
          <a:xfrm>
            <a:off x="5131958" y="3472236"/>
            <a:ext cx="738001" cy="688087"/>
          </a:xfrm>
          <a:prstGeom prst="rect">
            <a:avLst/>
          </a:prstGeom>
          <a:noFill/>
          <a:ln>
            <a:noFill/>
          </a:ln>
        </p:spPr>
      </p:pic>
      <p:pic>
        <p:nvPicPr>
          <p:cNvPr id="137" name="Google Shape;137;p22"/>
          <p:cNvPicPr preferRelativeResize="0"/>
          <p:nvPr/>
        </p:nvPicPr>
        <p:blipFill>
          <a:blip r:embed="rId18">
            <a:alphaModFix/>
          </a:blip>
          <a:stretch>
            <a:fillRect/>
          </a:stretch>
        </p:blipFill>
        <p:spPr>
          <a:xfrm>
            <a:off x="3557054" y="4215873"/>
            <a:ext cx="738000" cy="741582"/>
          </a:xfrm>
          <a:prstGeom prst="rect">
            <a:avLst/>
          </a:prstGeom>
          <a:noFill/>
          <a:ln>
            <a:noFill/>
          </a:ln>
        </p:spPr>
      </p:pic>
      <p:pic>
        <p:nvPicPr>
          <p:cNvPr id="138" name="Google Shape;138;p22"/>
          <p:cNvPicPr preferRelativeResize="0"/>
          <p:nvPr/>
        </p:nvPicPr>
        <p:blipFill>
          <a:blip r:embed="rId19">
            <a:alphaModFix/>
          </a:blip>
          <a:stretch>
            <a:fillRect/>
          </a:stretch>
        </p:blipFill>
        <p:spPr>
          <a:xfrm>
            <a:off x="5106190" y="4201728"/>
            <a:ext cx="738001" cy="738000"/>
          </a:xfrm>
          <a:prstGeom prst="rect">
            <a:avLst/>
          </a:prstGeom>
          <a:noFill/>
          <a:ln>
            <a:noFill/>
          </a:ln>
        </p:spPr>
      </p:pic>
      <p:pic>
        <p:nvPicPr>
          <p:cNvPr id="139" name="Google Shape;139;p22"/>
          <p:cNvPicPr preferRelativeResize="0"/>
          <p:nvPr/>
        </p:nvPicPr>
        <p:blipFill>
          <a:blip r:embed="rId20">
            <a:alphaModFix/>
          </a:blip>
          <a:stretch>
            <a:fillRect/>
          </a:stretch>
        </p:blipFill>
        <p:spPr>
          <a:xfrm>
            <a:off x="4331897" y="4205608"/>
            <a:ext cx="737999" cy="738001"/>
          </a:xfrm>
          <a:prstGeom prst="rect">
            <a:avLst/>
          </a:prstGeom>
          <a:noFill/>
          <a:ln>
            <a:noFill/>
          </a:ln>
        </p:spPr>
      </p:pic>
      <p:pic>
        <p:nvPicPr>
          <p:cNvPr id="140" name="Google Shape;140;p22"/>
          <p:cNvPicPr preferRelativeResize="0"/>
          <p:nvPr/>
        </p:nvPicPr>
        <p:blipFill>
          <a:blip r:embed="rId21">
            <a:alphaModFix/>
          </a:blip>
          <a:stretch>
            <a:fillRect/>
          </a:stretch>
        </p:blipFill>
        <p:spPr>
          <a:xfrm>
            <a:off x="6331070" y="1895246"/>
            <a:ext cx="738000" cy="741075"/>
          </a:xfrm>
          <a:prstGeom prst="rect">
            <a:avLst/>
          </a:prstGeom>
          <a:noFill/>
          <a:ln>
            <a:noFill/>
          </a:ln>
        </p:spPr>
      </p:pic>
      <p:pic>
        <p:nvPicPr>
          <p:cNvPr id="141" name="Google Shape;141;p22"/>
          <p:cNvPicPr preferRelativeResize="0"/>
          <p:nvPr/>
        </p:nvPicPr>
        <p:blipFill>
          <a:blip r:embed="rId22">
            <a:alphaModFix/>
          </a:blip>
          <a:stretch>
            <a:fillRect/>
          </a:stretch>
        </p:blipFill>
        <p:spPr>
          <a:xfrm>
            <a:off x="7121419" y="1895016"/>
            <a:ext cx="738001" cy="734535"/>
          </a:xfrm>
          <a:prstGeom prst="rect">
            <a:avLst/>
          </a:prstGeom>
          <a:noFill/>
          <a:ln>
            <a:noFill/>
          </a:ln>
        </p:spPr>
      </p:pic>
      <p:pic>
        <p:nvPicPr>
          <p:cNvPr id="142" name="Google Shape;142;p22"/>
          <p:cNvPicPr preferRelativeResize="0"/>
          <p:nvPr/>
        </p:nvPicPr>
        <p:blipFill>
          <a:blip r:embed="rId23">
            <a:alphaModFix/>
          </a:blip>
          <a:stretch>
            <a:fillRect/>
          </a:stretch>
        </p:blipFill>
        <p:spPr>
          <a:xfrm>
            <a:off x="7910873" y="1909058"/>
            <a:ext cx="738001" cy="734675"/>
          </a:xfrm>
          <a:prstGeom prst="rect">
            <a:avLst/>
          </a:prstGeom>
          <a:noFill/>
          <a:ln>
            <a:noFill/>
          </a:ln>
        </p:spPr>
      </p:pic>
      <p:pic>
        <p:nvPicPr>
          <p:cNvPr id="143" name="Google Shape;143;p22"/>
          <p:cNvPicPr preferRelativeResize="0"/>
          <p:nvPr/>
        </p:nvPicPr>
        <p:blipFill>
          <a:blip r:embed="rId24">
            <a:alphaModFix/>
          </a:blip>
          <a:stretch>
            <a:fillRect/>
          </a:stretch>
        </p:blipFill>
        <p:spPr>
          <a:xfrm>
            <a:off x="6336423" y="2676469"/>
            <a:ext cx="738001" cy="730620"/>
          </a:xfrm>
          <a:prstGeom prst="rect">
            <a:avLst/>
          </a:prstGeom>
          <a:noFill/>
          <a:ln>
            <a:noFill/>
          </a:ln>
        </p:spPr>
      </p:pic>
      <p:pic>
        <p:nvPicPr>
          <p:cNvPr id="144" name="Google Shape;144;p22"/>
          <p:cNvPicPr preferRelativeResize="0"/>
          <p:nvPr/>
        </p:nvPicPr>
        <p:blipFill>
          <a:blip r:embed="rId25">
            <a:alphaModFix/>
          </a:blip>
          <a:stretch>
            <a:fillRect/>
          </a:stretch>
        </p:blipFill>
        <p:spPr>
          <a:xfrm>
            <a:off x="7130121" y="2673003"/>
            <a:ext cx="738001" cy="738000"/>
          </a:xfrm>
          <a:prstGeom prst="rect">
            <a:avLst/>
          </a:prstGeom>
          <a:noFill/>
          <a:ln>
            <a:noFill/>
          </a:ln>
        </p:spPr>
      </p:pic>
      <p:pic>
        <p:nvPicPr>
          <p:cNvPr id="145" name="Google Shape;145;p22"/>
          <p:cNvPicPr preferRelativeResize="0"/>
          <p:nvPr/>
        </p:nvPicPr>
        <p:blipFill>
          <a:blip r:embed="rId26">
            <a:alphaModFix/>
          </a:blip>
          <a:stretch>
            <a:fillRect/>
          </a:stretch>
        </p:blipFill>
        <p:spPr>
          <a:xfrm>
            <a:off x="7916058" y="2681698"/>
            <a:ext cx="738000" cy="740964"/>
          </a:xfrm>
          <a:prstGeom prst="rect">
            <a:avLst/>
          </a:prstGeom>
          <a:noFill/>
          <a:ln>
            <a:noFill/>
          </a:ln>
        </p:spPr>
      </p:pic>
      <p:pic>
        <p:nvPicPr>
          <p:cNvPr id="146" name="Google Shape;146;p22"/>
          <p:cNvPicPr preferRelativeResize="0"/>
          <p:nvPr/>
        </p:nvPicPr>
        <p:blipFill>
          <a:blip r:embed="rId27">
            <a:alphaModFix/>
          </a:blip>
          <a:stretch>
            <a:fillRect/>
          </a:stretch>
        </p:blipFill>
        <p:spPr>
          <a:xfrm>
            <a:off x="6359003" y="3436760"/>
            <a:ext cx="737999" cy="734453"/>
          </a:xfrm>
          <a:prstGeom prst="rect">
            <a:avLst/>
          </a:prstGeom>
          <a:noFill/>
          <a:ln>
            <a:noFill/>
          </a:ln>
        </p:spPr>
      </p:pic>
      <p:pic>
        <p:nvPicPr>
          <p:cNvPr id="147" name="Google Shape;147;p22"/>
          <p:cNvPicPr preferRelativeResize="0"/>
          <p:nvPr/>
        </p:nvPicPr>
        <p:blipFill>
          <a:blip r:embed="rId28">
            <a:alphaModFix/>
          </a:blip>
          <a:stretch>
            <a:fillRect/>
          </a:stretch>
        </p:blipFill>
        <p:spPr>
          <a:xfrm>
            <a:off x="7145063" y="3437689"/>
            <a:ext cx="737999" cy="738000"/>
          </a:xfrm>
          <a:prstGeom prst="rect">
            <a:avLst/>
          </a:prstGeom>
          <a:noFill/>
          <a:ln>
            <a:noFill/>
          </a:ln>
        </p:spPr>
      </p:pic>
      <p:pic>
        <p:nvPicPr>
          <p:cNvPr id="148" name="Google Shape;148;p22"/>
          <p:cNvPicPr preferRelativeResize="0"/>
          <p:nvPr/>
        </p:nvPicPr>
        <p:blipFill>
          <a:blip r:embed="rId29">
            <a:alphaModFix/>
          </a:blip>
          <a:stretch>
            <a:fillRect/>
          </a:stretch>
        </p:blipFill>
        <p:spPr>
          <a:xfrm>
            <a:off x="7926610" y="3439742"/>
            <a:ext cx="737999" cy="741653"/>
          </a:xfrm>
          <a:prstGeom prst="rect">
            <a:avLst/>
          </a:prstGeom>
          <a:noFill/>
          <a:ln>
            <a:noFill/>
          </a:ln>
        </p:spPr>
      </p:pic>
      <p:pic>
        <p:nvPicPr>
          <p:cNvPr id="149" name="Google Shape;149;p22"/>
          <p:cNvPicPr preferRelativeResize="0"/>
          <p:nvPr/>
        </p:nvPicPr>
        <p:blipFill>
          <a:blip r:embed="rId30">
            <a:alphaModFix/>
          </a:blip>
          <a:stretch>
            <a:fillRect/>
          </a:stretch>
        </p:blipFill>
        <p:spPr>
          <a:xfrm>
            <a:off x="6371269" y="4204771"/>
            <a:ext cx="738001" cy="749904"/>
          </a:xfrm>
          <a:prstGeom prst="rect">
            <a:avLst/>
          </a:prstGeom>
          <a:noFill/>
          <a:ln>
            <a:noFill/>
          </a:ln>
        </p:spPr>
      </p:pic>
      <p:pic>
        <p:nvPicPr>
          <p:cNvPr id="150" name="Google Shape;150;p22"/>
          <p:cNvPicPr preferRelativeResize="0"/>
          <p:nvPr/>
        </p:nvPicPr>
        <p:blipFill>
          <a:blip r:embed="rId31">
            <a:alphaModFix/>
          </a:blip>
          <a:stretch>
            <a:fillRect/>
          </a:stretch>
        </p:blipFill>
        <p:spPr>
          <a:xfrm>
            <a:off x="7147539" y="4204518"/>
            <a:ext cx="738001" cy="752940"/>
          </a:xfrm>
          <a:prstGeom prst="rect">
            <a:avLst/>
          </a:prstGeom>
          <a:noFill/>
          <a:ln>
            <a:noFill/>
          </a:ln>
        </p:spPr>
      </p:pic>
      <p:pic>
        <p:nvPicPr>
          <p:cNvPr id="151" name="Google Shape;151;p22"/>
          <p:cNvPicPr preferRelativeResize="0"/>
          <p:nvPr/>
        </p:nvPicPr>
        <p:blipFill>
          <a:blip r:embed="rId32">
            <a:alphaModFix/>
          </a:blip>
          <a:stretch>
            <a:fillRect/>
          </a:stretch>
        </p:blipFill>
        <p:spPr>
          <a:xfrm>
            <a:off x="7935174" y="4207106"/>
            <a:ext cx="738001" cy="746892"/>
          </a:xfrm>
          <a:prstGeom prst="rect">
            <a:avLst/>
          </a:prstGeom>
          <a:noFill/>
          <a:ln>
            <a:noFill/>
          </a:ln>
        </p:spPr>
      </p:pic>
      <p:sp>
        <p:nvSpPr>
          <p:cNvPr id="152" name="Google Shape;152;p22"/>
          <p:cNvSpPr txBox="1"/>
          <p:nvPr/>
        </p:nvSpPr>
        <p:spPr>
          <a:xfrm>
            <a:off x="180738" y="2931805"/>
            <a:ext cx="48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
              <a:t>0</a:t>
            </a:r>
            <a:endParaRPr/>
          </a:p>
        </p:txBody>
      </p:sp>
      <p:sp>
        <p:nvSpPr>
          <p:cNvPr id="153" name="Google Shape;153;p22"/>
          <p:cNvSpPr txBox="1"/>
          <p:nvPr/>
        </p:nvSpPr>
        <p:spPr>
          <a:xfrm>
            <a:off x="180738" y="3683505"/>
            <a:ext cx="48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
              <a:t>1</a:t>
            </a:r>
            <a:endParaRPr/>
          </a:p>
        </p:txBody>
      </p:sp>
      <p:sp>
        <p:nvSpPr>
          <p:cNvPr id="154" name="Google Shape;154;p22"/>
          <p:cNvSpPr txBox="1"/>
          <p:nvPr/>
        </p:nvSpPr>
        <p:spPr>
          <a:xfrm>
            <a:off x="180738" y="4435205"/>
            <a:ext cx="48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
              <a:t>2</a:t>
            </a:r>
            <a:endParaRPr/>
          </a:p>
        </p:txBody>
      </p:sp>
      <p:sp>
        <p:nvSpPr>
          <p:cNvPr id="155" name="Google Shape;155;p22"/>
          <p:cNvSpPr txBox="1"/>
          <p:nvPr/>
        </p:nvSpPr>
        <p:spPr>
          <a:xfrm>
            <a:off x="3243501" y="2885493"/>
            <a:ext cx="48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
              <a:t>3</a:t>
            </a:r>
            <a:endParaRPr/>
          </a:p>
        </p:txBody>
      </p:sp>
      <p:sp>
        <p:nvSpPr>
          <p:cNvPr id="156" name="Google Shape;156;p22"/>
          <p:cNvSpPr txBox="1"/>
          <p:nvPr/>
        </p:nvSpPr>
        <p:spPr>
          <a:xfrm>
            <a:off x="3243501" y="3683518"/>
            <a:ext cx="48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
              <a:t>4</a:t>
            </a:r>
            <a:endParaRPr/>
          </a:p>
        </p:txBody>
      </p:sp>
      <p:sp>
        <p:nvSpPr>
          <p:cNvPr id="157" name="Google Shape;157;p22"/>
          <p:cNvSpPr txBox="1"/>
          <p:nvPr/>
        </p:nvSpPr>
        <p:spPr>
          <a:xfrm>
            <a:off x="3243501" y="4435193"/>
            <a:ext cx="48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
              <a:t>5</a:t>
            </a:r>
            <a:endParaRPr/>
          </a:p>
        </p:txBody>
      </p:sp>
      <p:sp>
        <p:nvSpPr>
          <p:cNvPr id="158" name="Google Shape;158;p22"/>
          <p:cNvSpPr txBox="1"/>
          <p:nvPr/>
        </p:nvSpPr>
        <p:spPr>
          <a:xfrm>
            <a:off x="5985201" y="2021893"/>
            <a:ext cx="48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
              <a:t>6</a:t>
            </a:r>
            <a:endParaRPr/>
          </a:p>
        </p:txBody>
      </p:sp>
      <p:sp>
        <p:nvSpPr>
          <p:cNvPr id="159" name="Google Shape;159;p22"/>
          <p:cNvSpPr txBox="1"/>
          <p:nvPr/>
        </p:nvSpPr>
        <p:spPr>
          <a:xfrm>
            <a:off x="5985201" y="2885505"/>
            <a:ext cx="48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
              <a:t>7</a:t>
            </a:r>
            <a:endParaRPr/>
          </a:p>
        </p:txBody>
      </p:sp>
      <p:sp>
        <p:nvSpPr>
          <p:cNvPr id="160" name="Google Shape;160;p22"/>
          <p:cNvSpPr txBox="1"/>
          <p:nvPr/>
        </p:nvSpPr>
        <p:spPr>
          <a:xfrm>
            <a:off x="6018076" y="3661480"/>
            <a:ext cx="48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
              <a:t>8</a:t>
            </a:r>
            <a:endParaRPr/>
          </a:p>
        </p:txBody>
      </p:sp>
      <p:sp>
        <p:nvSpPr>
          <p:cNvPr id="161" name="Google Shape;161;p22"/>
          <p:cNvSpPr txBox="1"/>
          <p:nvPr/>
        </p:nvSpPr>
        <p:spPr>
          <a:xfrm>
            <a:off x="6018076" y="4437455"/>
            <a:ext cx="48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
              <a:t>9</a:t>
            </a:r>
            <a:endParaRPr/>
          </a:p>
        </p:txBody>
      </p:sp>
      <p:sp>
        <p:nvSpPr>
          <p:cNvPr id="162" name="Google Shape;162;p22"/>
          <p:cNvSpPr txBox="1"/>
          <p:nvPr>
            <p:ph idx="1" type="body"/>
          </p:nvPr>
        </p:nvSpPr>
        <p:spPr>
          <a:xfrm>
            <a:off x="311700" y="1152475"/>
            <a:ext cx="5388300" cy="1477200"/>
          </a:xfrm>
          <a:prstGeom prst="rect">
            <a:avLst/>
          </a:prstGeom>
        </p:spPr>
        <p:txBody>
          <a:bodyPr anchorCtr="0" anchor="t" bIns="91425" lIns="91425" spcFirstLastPara="1" rIns="91425" wrap="square" tIns="91425">
            <a:normAutofit fontScale="77500"/>
          </a:bodyPr>
          <a:lstStyle/>
          <a:p>
            <a:pPr indent="-317182" lvl="0" marL="457200" rtl="0" algn="l">
              <a:spcBef>
                <a:spcPts val="0"/>
              </a:spcBef>
              <a:spcAft>
                <a:spcPts val="0"/>
              </a:spcAft>
              <a:buSzPct val="100000"/>
              <a:buChar char="●"/>
            </a:pPr>
            <a:r>
              <a:rPr lang="sv"/>
              <a:t>The network can be used as a generative model by running alternating Gibbs sampling at the top RBM and then subsequently sampling from the top to the bottom layer </a:t>
            </a:r>
            <a:endParaRPr/>
          </a:p>
          <a:p>
            <a:pPr indent="-317182" lvl="0" marL="457200" rtl="0" algn="l">
              <a:spcBef>
                <a:spcPts val="0"/>
              </a:spcBef>
              <a:spcAft>
                <a:spcPts val="0"/>
              </a:spcAft>
              <a:buSzPct val="100000"/>
              <a:buChar char="●"/>
            </a:pPr>
            <a:r>
              <a:rPr lang="sv"/>
              <a:t>Examples of generated images per digits with </a:t>
            </a:r>
            <a:r>
              <a:rPr lang="sv"/>
              <a:t>200 Gibbs sampling iteration in top RBM</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DBN as Discriminative Model (Recognition)</a:t>
            </a:r>
            <a:endParaRPr/>
          </a:p>
        </p:txBody>
      </p:sp>
      <p:sp>
        <p:nvSpPr>
          <p:cNvPr id="168" name="Google Shape;168;p23"/>
          <p:cNvSpPr txBox="1"/>
          <p:nvPr>
            <p:ph idx="1" type="body"/>
          </p:nvPr>
        </p:nvSpPr>
        <p:spPr>
          <a:xfrm>
            <a:off x="311700" y="1152475"/>
            <a:ext cx="79284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sv"/>
              <a:t>as mentioned, labels are concatenated to pen layer, then recognition of digits</a:t>
            </a:r>
            <a:endParaRPr/>
          </a:p>
          <a:p>
            <a:pPr indent="-342900" lvl="0" marL="457200" rtl="0" algn="l">
              <a:spcBef>
                <a:spcPts val="0"/>
              </a:spcBef>
              <a:spcAft>
                <a:spcPts val="0"/>
              </a:spcAft>
              <a:buSzPts val="1800"/>
              <a:buChar char="●"/>
            </a:pPr>
            <a:r>
              <a:rPr lang="sv"/>
              <a:t>training each RBM for 100 epochs, we achieved:</a:t>
            </a:r>
            <a:endParaRPr/>
          </a:p>
          <a:p>
            <a:pPr indent="457200" lvl="0" marL="0" rtl="0" algn="l">
              <a:spcBef>
                <a:spcPts val="1200"/>
              </a:spcBef>
              <a:spcAft>
                <a:spcPts val="0"/>
              </a:spcAft>
              <a:buNone/>
            </a:pPr>
            <a:r>
              <a:rPr lang="sv"/>
              <a:t>train </a:t>
            </a:r>
            <a:r>
              <a:rPr lang="sv"/>
              <a:t>accuracy = 89.14 %</a:t>
            </a:r>
            <a:endParaRPr/>
          </a:p>
          <a:p>
            <a:pPr indent="0" lvl="0" marL="457200" rtl="0" algn="l">
              <a:spcBef>
                <a:spcPts val="1200"/>
              </a:spcBef>
              <a:spcAft>
                <a:spcPts val="1200"/>
              </a:spcAft>
              <a:buNone/>
            </a:pPr>
            <a:r>
              <a:rPr lang="sv"/>
              <a:t>test accuracy = 88.83 </a:t>
            </a:r>
            <a:r>
              <a:rPr lang="sv"/>
              <a: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Summary</a:t>
            </a:r>
            <a:endParaRPr/>
          </a:p>
        </p:txBody>
      </p:sp>
      <p:sp>
        <p:nvSpPr>
          <p:cNvPr id="174" name="Google Shape;174;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sv"/>
              <a:t>RBM training with CD_k for maximizing data log-likelihood</a:t>
            </a:r>
            <a:endParaRPr/>
          </a:p>
          <a:p>
            <a:pPr indent="-342900" lvl="0" marL="457200" rtl="0" algn="l">
              <a:spcBef>
                <a:spcPts val="0"/>
              </a:spcBef>
              <a:spcAft>
                <a:spcPts val="0"/>
              </a:spcAft>
              <a:buSzPts val="1800"/>
              <a:buChar char="●"/>
            </a:pPr>
            <a:r>
              <a:rPr lang="sv"/>
              <a:t>RBM as generative and discriminative model</a:t>
            </a:r>
            <a:endParaRPr/>
          </a:p>
          <a:p>
            <a:pPr indent="-342900" lvl="0" marL="457200" rtl="0" algn="l">
              <a:spcBef>
                <a:spcPts val="0"/>
              </a:spcBef>
              <a:spcAft>
                <a:spcPts val="0"/>
              </a:spcAft>
              <a:buSzPts val="1800"/>
              <a:buChar char="●"/>
            </a:pPr>
            <a:r>
              <a:rPr lang="sv"/>
              <a:t>Stacking RBMs trained with CD_k, untying weights except top RBM = DBN</a:t>
            </a:r>
            <a:endParaRPr/>
          </a:p>
          <a:p>
            <a:pPr indent="-342900" lvl="0" marL="457200" rtl="0" algn="l">
              <a:spcBef>
                <a:spcPts val="0"/>
              </a:spcBef>
              <a:spcAft>
                <a:spcPts val="0"/>
              </a:spcAft>
              <a:buSzPts val="1800"/>
              <a:buChar char="●"/>
            </a:pPr>
            <a:r>
              <a:rPr lang="sv"/>
              <a:t>DBN as generative and discriminative network</a:t>
            </a:r>
            <a:endParaRPr/>
          </a:p>
          <a:p>
            <a:pPr indent="-342900" lvl="0" marL="457200" rtl="0" algn="l">
              <a:spcBef>
                <a:spcPts val="0"/>
              </a:spcBef>
              <a:spcAft>
                <a:spcPts val="0"/>
              </a:spcAft>
              <a:buSzPts val="1800"/>
              <a:buChar char="●"/>
            </a:pPr>
            <a:r>
              <a:rPr lang="sv"/>
              <a:t>Areas of improvement:</a:t>
            </a:r>
            <a:endParaRPr/>
          </a:p>
          <a:p>
            <a:pPr indent="-317500" lvl="1" marL="914400" rtl="0" algn="l">
              <a:spcBef>
                <a:spcPts val="0"/>
              </a:spcBef>
              <a:spcAft>
                <a:spcPts val="0"/>
              </a:spcAft>
              <a:buSzPts val="1400"/>
              <a:buChar char="○"/>
            </a:pPr>
            <a:r>
              <a:rPr lang="sv"/>
              <a:t>Momentum optimizer</a:t>
            </a:r>
            <a:endParaRPr/>
          </a:p>
          <a:p>
            <a:pPr indent="-317500" lvl="1" marL="914400" rtl="0" algn="l">
              <a:spcBef>
                <a:spcPts val="0"/>
              </a:spcBef>
              <a:spcAft>
                <a:spcPts val="0"/>
              </a:spcAft>
              <a:buSzPts val="1400"/>
              <a:buChar char="○"/>
            </a:pPr>
            <a:r>
              <a:rPr lang="sv"/>
              <a:t>Persistent CD_k</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Objectives</a:t>
            </a:r>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sv"/>
              <a:t>Learn about Restricted Boltzmann Machines and Deep Belief Nets</a:t>
            </a:r>
            <a:endParaRPr/>
          </a:p>
          <a:p>
            <a:pPr indent="-342900" lvl="0" marL="457200" rtl="0" algn="l">
              <a:spcBef>
                <a:spcPts val="0"/>
              </a:spcBef>
              <a:spcAft>
                <a:spcPts val="0"/>
              </a:spcAft>
              <a:buSzPts val="1800"/>
              <a:buChar char="●"/>
            </a:pPr>
            <a:r>
              <a:rPr lang="sv"/>
              <a:t>Finish the implementation of the skeleton code and use this code to reconstruct images of digits</a:t>
            </a:r>
            <a:endParaRPr/>
          </a:p>
          <a:p>
            <a:pPr indent="-342900" lvl="0" marL="457200" rtl="0" algn="l">
              <a:spcBef>
                <a:spcPts val="0"/>
              </a:spcBef>
              <a:spcAft>
                <a:spcPts val="0"/>
              </a:spcAft>
              <a:buSzPts val="1800"/>
              <a:buChar char="●"/>
            </a:pPr>
            <a:r>
              <a:rPr lang="sv"/>
              <a:t>Design and use Deep Belief Nets, use them as generative and discriminative models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RBM for recognising MNIST images </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sv"/>
              <a:t>Weights sampled from N(0, 0.01), train with minibatches of 20, for 20 epochs</a:t>
            </a:r>
            <a:endParaRPr/>
          </a:p>
          <a:p>
            <a:pPr indent="-342900" lvl="0" marL="457200" rtl="0" algn="l">
              <a:spcBef>
                <a:spcPts val="0"/>
              </a:spcBef>
              <a:spcAft>
                <a:spcPts val="0"/>
              </a:spcAft>
              <a:buSzPts val="1800"/>
              <a:buChar char="●"/>
            </a:pPr>
            <a:r>
              <a:rPr lang="sv"/>
              <a:t>We monitor the averaged error between the input and the reconstructed input.</a:t>
            </a:r>
            <a:endParaRPr/>
          </a:p>
          <a:p>
            <a:pPr indent="-342900" lvl="0" marL="457200" rtl="0" algn="l">
              <a:spcBef>
                <a:spcPts val="0"/>
              </a:spcBef>
              <a:spcAft>
                <a:spcPts val="0"/>
              </a:spcAft>
              <a:buSzPts val="1800"/>
              <a:buChar char="●"/>
            </a:pPr>
            <a:r>
              <a:rPr lang="sv"/>
              <a:t>What does this convergence of error mean for the reconstructed result?</a:t>
            </a:r>
            <a:endParaRPr/>
          </a:p>
          <a:p>
            <a:pPr indent="0" lvl="0" marL="0" rtl="0" algn="l">
              <a:spcBef>
                <a:spcPts val="1200"/>
              </a:spcBef>
              <a:spcAft>
                <a:spcPts val="1200"/>
              </a:spcAft>
              <a:buNone/>
            </a:pPr>
            <a:r>
              <a:t/>
            </a:r>
            <a:endParaRPr/>
          </a:p>
        </p:txBody>
      </p:sp>
      <p:pic>
        <p:nvPicPr>
          <p:cNvPr id="68" name="Google Shape;68;p15"/>
          <p:cNvPicPr preferRelativeResize="0"/>
          <p:nvPr/>
        </p:nvPicPr>
        <p:blipFill>
          <a:blip r:embed="rId3">
            <a:alphaModFix/>
          </a:blip>
          <a:stretch>
            <a:fillRect/>
          </a:stretch>
        </p:blipFill>
        <p:spPr>
          <a:xfrm>
            <a:off x="3238750" y="2808925"/>
            <a:ext cx="2666505" cy="2098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sv"/>
              <a:t>RBM for recognising MNIST images</a:t>
            </a:r>
            <a:endParaRPr/>
          </a:p>
        </p:txBody>
      </p:sp>
      <p:sp>
        <p:nvSpPr>
          <p:cNvPr id="74" name="Google Shape;74;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sv"/>
              <a:t>Just because error converges, does not mean the reconstruction is good!</a:t>
            </a:r>
            <a:endParaRPr/>
          </a:p>
          <a:p>
            <a:pPr indent="-342900" lvl="0" marL="457200" rtl="0" algn="l">
              <a:spcBef>
                <a:spcPts val="0"/>
              </a:spcBef>
              <a:spcAft>
                <a:spcPts val="0"/>
              </a:spcAft>
              <a:buSzPts val="1800"/>
              <a:buChar char="●"/>
            </a:pPr>
            <a:r>
              <a:rPr lang="sv"/>
              <a:t>W</a:t>
            </a:r>
            <a:r>
              <a:rPr lang="sv"/>
              <a:t>e check weights so that they are within a reasonable range numerically. </a:t>
            </a:r>
            <a:endParaRPr/>
          </a:p>
          <a:p>
            <a:pPr indent="-342900" lvl="0" marL="457200" rtl="0" algn="l">
              <a:spcBef>
                <a:spcPts val="0"/>
              </a:spcBef>
              <a:spcAft>
                <a:spcPts val="0"/>
              </a:spcAft>
              <a:buSzPts val="1800"/>
              <a:buChar char="●"/>
            </a:pPr>
            <a:r>
              <a:rPr lang="sv"/>
              <a:t>Visualize the weights every few epochs to see if they seem stable - they do.</a:t>
            </a:r>
            <a:endParaRPr/>
          </a:p>
        </p:txBody>
      </p:sp>
      <p:pic>
        <p:nvPicPr>
          <p:cNvPr id="75" name="Google Shape;75;p16"/>
          <p:cNvPicPr preferRelativeResize="0"/>
          <p:nvPr/>
        </p:nvPicPr>
        <p:blipFill>
          <a:blip r:embed="rId3">
            <a:alphaModFix/>
          </a:blip>
          <a:stretch>
            <a:fillRect/>
          </a:stretch>
        </p:blipFill>
        <p:spPr>
          <a:xfrm>
            <a:off x="2339613" y="2475400"/>
            <a:ext cx="4464771" cy="2470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sv"/>
              <a:t>RBM for recognising MNIST images</a:t>
            </a:r>
            <a:endParaRPr/>
          </a:p>
        </p:txBody>
      </p:sp>
      <p:sp>
        <p:nvSpPr>
          <p:cNvPr id="81" name="Google Shape;81;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sv"/>
              <a:t>Applying wider RBMs to the same problems gives some small improvement</a:t>
            </a:r>
            <a:endParaRPr/>
          </a:p>
          <a:p>
            <a:pPr indent="-342900" lvl="0" marL="457200" rtl="0" algn="l">
              <a:spcBef>
                <a:spcPts val="0"/>
              </a:spcBef>
              <a:spcAft>
                <a:spcPts val="0"/>
              </a:spcAft>
              <a:buSzPts val="1800"/>
              <a:buChar char="●"/>
            </a:pPr>
            <a:r>
              <a:rPr lang="sv"/>
              <a:t>Empirically we found lowering the batch size more important to lower error </a:t>
            </a:r>
            <a:endParaRPr/>
          </a:p>
          <a:p>
            <a:pPr indent="-330200" lvl="0" marL="914400" rtl="0" algn="l">
              <a:spcBef>
                <a:spcPts val="0"/>
              </a:spcBef>
              <a:spcAft>
                <a:spcPts val="0"/>
              </a:spcAft>
              <a:buSzPts val="1600"/>
              <a:buChar char="-"/>
            </a:pPr>
            <a:r>
              <a:rPr lang="sv" sz="1600"/>
              <a:t>At the cost of  additional training time!</a:t>
            </a:r>
            <a:endParaRPr sz="1600"/>
          </a:p>
          <a:p>
            <a:pPr indent="-330200" lvl="0" marL="457200" rtl="0" algn="l">
              <a:spcBef>
                <a:spcPts val="0"/>
              </a:spcBef>
              <a:spcAft>
                <a:spcPts val="0"/>
              </a:spcAft>
              <a:buSzPts val="1600"/>
              <a:buChar char="●"/>
            </a:pPr>
            <a:r>
              <a:rPr lang="sv" sz="1600"/>
              <a:t>V</a:t>
            </a:r>
            <a:r>
              <a:rPr lang="sv" sz="1600"/>
              <a:t>isualizing the reconstructed input the representation still is not great</a:t>
            </a:r>
            <a:endParaRPr sz="1600"/>
          </a:p>
        </p:txBody>
      </p:sp>
      <p:pic>
        <p:nvPicPr>
          <p:cNvPr id="82" name="Google Shape;82;p17"/>
          <p:cNvPicPr preferRelativeResize="0"/>
          <p:nvPr/>
        </p:nvPicPr>
        <p:blipFill>
          <a:blip r:embed="rId3">
            <a:alphaModFix/>
          </a:blip>
          <a:stretch>
            <a:fillRect/>
          </a:stretch>
        </p:blipFill>
        <p:spPr>
          <a:xfrm>
            <a:off x="3123675" y="2734800"/>
            <a:ext cx="2896650" cy="2245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RBM for recognising MNIST images</a:t>
            </a:r>
            <a:endParaRPr/>
          </a:p>
        </p:txBody>
      </p:sp>
      <p:sp>
        <p:nvSpPr>
          <p:cNvPr id="88" name="Google Shape;88;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sv" sz="1600"/>
              <a:t>Training an RBM with 400 hidden units, with minibatches of size 15 </a:t>
            </a:r>
            <a:endParaRPr sz="1600"/>
          </a:p>
          <a:p>
            <a:pPr indent="-330200" lvl="0" marL="457200" rtl="0" algn="l">
              <a:spcBef>
                <a:spcPts val="0"/>
              </a:spcBef>
              <a:spcAft>
                <a:spcPts val="0"/>
              </a:spcAft>
              <a:buSzPts val="1600"/>
              <a:buChar char="●"/>
            </a:pPr>
            <a:r>
              <a:rPr lang="sv" sz="1600"/>
              <a:t>Numerically the reconstruction error it is lower than before</a:t>
            </a:r>
            <a:endParaRPr sz="1600"/>
          </a:p>
          <a:p>
            <a:pPr indent="-330200" lvl="0" marL="457200" rtl="0" algn="l">
              <a:spcBef>
                <a:spcPts val="0"/>
              </a:spcBef>
              <a:spcAft>
                <a:spcPts val="0"/>
              </a:spcAft>
              <a:buSzPts val="1600"/>
              <a:buChar char="●"/>
            </a:pPr>
            <a:r>
              <a:rPr lang="sv" sz="1600"/>
              <a:t>The resulting weights is still not a great representation</a:t>
            </a:r>
            <a:endParaRPr sz="1600"/>
          </a:p>
        </p:txBody>
      </p:sp>
      <p:pic>
        <p:nvPicPr>
          <p:cNvPr id="89" name="Google Shape;89;p18"/>
          <p:cNvPicPr preferRelativeResize="0"/>
          <p:nvPr/>
        </p:nvPicPr>
        <p:blipFill>
          <a:blip r:embed="rId3">
            <a:alphaModFix/>
          </a:blip>
          <a:stretch>
            <a:fillRect/>
          </a:stretch>
        </p:blipFill>
        <p:spPr>
          <a:xfrm>
            <a:off x="1218050" y="2371650"/>
            <a:ext cx="2991625" cy="2329375"/>
          </a:xfrm>
          <a:prstGeom prst="rect">
            <a:avLst/>
          </a:prstGeom>
          <a:noFill/>
          <a:ln>
            <a:noFill/>
          </a:ln>
        </p:spPr>
      </p:pic>
      <p:pic>
        <p:nvPicPr>
          <p:cNvPr id="90" name="Google Shape;90;p18"/>
          <p:cNvPicPr preferRelativeResize="0"/>
          <p:nvPr/>
        </p:nvPicPr>
        <p:blipFill>
          <a:blip r:embed="rId4">
            <a:alphaModFix/>
          </a:blip>
          <a:stretch>
            <a:fillRect/>
          </a:stretch>
        </p:blipFill>
        <p:spPr>
          <a:xfrm>
            <a:off x="5128071" y="2371650"/>
            <a:ext cx="2427300" cy="26357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Towards deep networks - greedy layer-wise pretraining</a:t>
            </a:r>
            <a:endParaRPr/>
          </a:p>
        </p:txBody>
      </p:sp>
      <p:sp>
        <p:nvSpPr>
          <p:cNvPr id="96" name="Google Shape;96;p19"/>
          <p:cNvSpPr txBox="1"/>
          <p:nvPr>
            <p:ph idx="1" type="body"/>
          </p:nvPr>
        </p:nvSpPr>
        <p:spPr>
          <a:xfrm>
            <a:off x="311700" y="1152475"/>
            <a:ext cx="8520600" cy="1554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sv"/>
              <a:t>After learning the RBM, the weights can be kept fixed and the representations obtained in the hidden layer can be treated as input training data for another RBM stacked on top, etc. = Deep Belief Network</a:t>
            </a:r>
            <a:endParaRPr/>
          </a:p>
        </p:txBody>
      </p:sp>
      <p:pic>
        <p:nvPicPr>
          <p:cNvPr id="97" name="Google Shape;97;p19"/>
          <p:cNvPicPr preferRelativeResize="0"/>
          <p:nvPr/>
        </p:nvPicPr>
        <p:blipFill>
          <a:blip r:embed="rId3">
            <a:alphaModFix/>
          </a:blip>
          <a:stretch>
            <a:fillRect/>
          </a:stretch>
        </p:blipFill>
        <p:spPr>
          <a:xfrm>
            <a:off x="1612700" y="2277625"/>
            <a:ext cx="5297052" cy="2469150"/>
          </a:xfrm>
          <a:prstGeom prst="rect">
            <a:avLst/>
          </a:prstGeom>
          <a:noFill/>
          <a:ln>
            <a:noFill/>
          </a:ln>
        </p:spPr>
      </p:pic>
      <p:sp>
        <p:nvSpPr>
          <p:cNvPr id="98" name="Google Shape;98;p19"/>
          <p:cNvSpPr txBox="1"/>
          <p:nvPr/>
        </p:nvSpPr>
        <p:spPr>
          <a:xfrm>
            <a:off x="7001850" y="4113400"/>
            <a:ext cx="1941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
              <a:t>Hugo Larochelle, Neural Networks, Deep </a:t>
            </a:r>
            <a:r>
              <a:rPr lang="sv"/>
              <a:t>Belief</a:t>
            </a:r>
            <a:r>
              <a:rPr lang="sv"/>
              <a:t> Networks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0"/>
          <p:cNvSpPr txBox="1"/>
          <p:nvPr>
            <p:ph idx="1" type="body"/>
          </p:nvPr>
        </p:nvSpPr>
        <p:spPr>
          <a:xfrm>
            <a:off x="311700" y="1152475"/>
            <a:ext cx="3370200" cy="3684900"/>
          </a:xfrm>
          <a:prstGeom prst="rect">
            <a:avLst/>
          </a:prstGeom>
        </p:spPr>
        <p:txBody>
          <a:bodyPr anchorCtr="0" anchor="t" bIns="91425" lIns="91425" spcFirstLastPara="1" rIns="91425" wrap="square" tIns="91425">
            <a:normAutofit fontScale="77500"/>
          </a:bodyPr>
          <a:lstStyle/>
          <a:p>
            <a:pPr indent="-317182" lvl="0" marL="457200" rtl="0" algn="l">
              <a:spcBef>
                <a:spcPts val="0"/>
              </a:spcBef>
              <a:spcAft>
                <a:spcPts val="0"/>
              </a:spcAft>
              <a:buSzPct val="100000"/>
              <a:buChar char="●"/>
            </a:pPr>
            <a:r>
              <a:rPr lang="sv"/>
              <a:t>When s</a:t>
            </a:r>
            <a:r>
              <a:rPr lang="sv"/>
              <a:t>tacking RBMs, the originally undirected connections become directed in the bottom two RBMs except the top one </a:t>
            </a:r>
            <a:endParaRPr/>
          </a:p>
          <a:p>
            <a:pPr indent="-317182" lvl="0" marL="457200" rtl="0" algn="l">
              <a:spcBef>
                <a:spcPts val="0"/>
              </a:spcBef>
              <a:spcAft>
                <a:spcPts val="0"/>
              </a:spcAft>
              <a:buSzPct val="100000"/>
              <a:buChar char="●"/>
            </a:pPr>
            <a:r>
              <a:rPr lang="sv"/>
              <a:t>By initializing the weights of the second layer RBM as the transpose of the first layer weights, the bound is initially tight (a 2 layer DBN with tied weights is equivalent to a 1 layer RBM)</a:t>
            </a:r>
            <a:endParaRPr/>
          </a:p>
          <a:p>
            <a:pPr indent="-317182" lvl="0" marL="457200" rtl="0" algn="l">
              <a:spcBef>
                <a:spcPts val="0"/>
              </a:spcBef>
              <a:spcAft>
                <a:spcPts val="0"/>
              </a:spcAft>
              <a:buSzPct val="100000"/>
              <a:buChar char="●"/>
            </a:pPr>
            <a:r>
              <a:rPr lang="sv"/>
              <a:t>Untying weights means maximizing the variational lower bound of the data log-likelihood in all RBMs</a:t>
            </a:r>
            <a:endParaRPr/>
          </a:p>
        </p:txBody>
      </p:sp>
      <p:sp>
        <p:nvSpPr>
          <p:cNvPr id="104" name="Google Shape;10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Untying </a:t>
            </a:r>
            <a:r>
              <a:rPr lang="sv"/>
              <a:t>Weights in DBNs</a:t>
            </a:r>
            <a:endParaRPr/>
          </a:p>
        </p:txBody>
      </p:sp>
      <p:pic>
        <p:nvPicPr>
          <p:cNvPr id="105" name="Google Shape;105;p20"/>
          <p:cNvPicPr preferRelativeResize="0"/>
          <p:nvPr/>
        </p:nvPicPr>
        <p:blipFill>
          <a:blip r:embed="rId3">
            <a:alphaModFix/>
          </a:blip>
          <a:stretch>
            <a:fillRect/>
          </a:stretch>
        </p:blipFill>
        <p:spPr>
          <a:xfrm>
            <a:off x="3745275" y="2709925"/>
            <a:ext cx="5087023" cy="1578405"/>
          </a:xfrm>
          <a:prstGeom prst="rect">
            <a:avLst/>
          </a:prstGeom>
          <a:noFill/>
          <a:ln>
            <a:noFill/>
          </a:ln>
        </p:spPr>
      </p:pic>
      <p:sp>
        <p:nvSpPr>
          <p:cNvPr id="106" name="Google Shape;106;p20"/>
          <p:cNvSpPr txBox="1"/>
          <p:nvPr/>
        </p:nvSpPr>
        <p:spPr>
          <a:xfrm>
            <a:off x="5728150" y="4377875"/>
            <a:ext cx="317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
              <a:t>Hugo Larochelle, Neural Networks, Deep Belief Networks</a:t>
            </a:r>
            <a:endParaRPr/>
          </a:p>
        </p:txBody>
      </p:sp>
      <p:pic>
        <p:nvPicPr>
          <p:cNvPr id="107" name="Google Shape;107;p20"/>
          <p:cNvPicPr preferRelativeResize="0"/>
          <p:nvPr/>
        </p:nvPicPr>
        <p:blipFill>
          <a:blip r:embed="rId4">
            <a:alphaModFix/>
          </a:blip>
          <a:stretch>
            <a:fillRect/>
          </a:stretch>
        </p:blipFill>
        <p:spPr>
          <a:xfrm>
            <a:off x="5174400" y="1322325"/>
            <a:ext cx="3657909" cy="1208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idx="1" type="body"/>
          </p:nvPr>
        </p:nvSpPr>
        <p:spPr>
          <a:xfrm>
            <a:off x="311700" y="1152475"/>
            <a:ext cx="3580500" cy="1687200"/>
          </a:xfrm>
          <a:prstGeom prst="rect">
            <a:avLst/>
          </a:prstGeom>
        </p:spPr>
        <p:txBody>
          <a:bodyPr anchorCtr="0" anchor="t" bIns="91425" lIns="91425" spcFirstLastPara="1" rIns="91425" wrap="square" tIns="91425">
            <a:normAutofit fontScale="85000" lnSpcReduction="20000"/>
          </a:bodyPr>
          <a:lstStyle/>
          <a:p>
            <a:pPr indent="-325755" lvl="0" marL="457200" rtl="0" algn="l">
              <a:spcBef>
                <a:spcPts val="0"/>
              </a:spcBef>
              <a:spcAft>
                <a:spcPts val="0"/>
              </a:spcAft>
              <a:buSzPct val="100000"/>
              <a:buChar char="●"/>
            </a:pPr>
            <a:r>
              <a:rPr lang="sv"/>
              <a:t>3 RBM DBN </a:t>
            </a:r>
            <a:endParaRPr/>
          </a:p>
          <a:p>
            <a:pPr indent="-304165" lvl="1" marL="914400" rtl="0" algn="l">
              <a:spcBef>
                <a:spcPts val="0"/>
              </a:spcBef>
              <a:spcAft>
                <a:spcPts val="0"/>
              </a:spcAft>
              <a:buSzPct val="100000"/>
              <a:buChar char="○"/>
            </a:pPr>
            <a:r>
              <a:rPr lang="sv"/>
              <a:t>vis → hid</a:t>
            </a:r>
            <a:endParaRPr/>
          </a:p>
          <a:p>
            <a:pPr indent="-304165" lvl="1" marL="914400" rtl="0" algn="l">
              <a:spcBef>
                <a:spcPts val="0"/>
              </a:spcBef>
              <a:spcAft>
                <a:spcPts val="0"/>
              </a:spcAft>
              <a:buSzPct val="100000"/>
              <a:buChar char="○"/>
            </a:pPr>
            <a:r>
              <a:rPr lang="sv"/>
              <a:t>hid → pen</a:t>
            </a:r>
            <a:endParaRPr/>
          </a:p>
          <a:p>
            <a:pPr indent="-304165" lvl="1" marL="914400" rtl="0" algn="l">
              <a:spcBef>
                <a:spcPts val="0"/>
              </a:spcBef>
              <a:spcAft>
                <a:spcPts val="0"/>
              </a:spcAft>
              <a:buSzPct val="100000"/>
              <a:buChar char="○"/>
            </a:pPr>
            <a:r>
              <a:rPr lang="sv"/>
              <a:t>pen + lbl</a:t>
            </a:r>
            <a:r>
              <a:rPr lang="sv"/>
              <a:t> → top</a:t>
            </a:r>
            <a:endParaRPr/>
          </a:p>
          <a:p>
            <a:pPr indent="-325755" lvl="0" marL="457200" rtl="0" algn="l">
              <a:spcBef>
                <a:spcPts val="0"/>
              </a:spcBef>
              <a:spcAft>
                <a:spcPts val="0"/>
              </a:spcAft>
              <a:buSzPct val="100000"/>
              <a:buChar char="●"/>
            </a:pPr>
            <a:r>
              <a:rPr lang="sv"/>
              <a:t>MNIST, labels concatenated to pen</a:t>
            </a:r>
            <a:endParaRPr/>
          </a:p>
          <a:p>
            <a:pPr indent="-325755" lvl="0" marL="457200" rtl="0" algn="l">
              <a:spcBef>
                <a:spcPts val="0"/>
              </a:spcBef>
              <a:spcAft>
                <a:spcPts val="0"/>
              </a:spcAft>
              <a:buSzPct val="100000"/>
              <a:buChar char="●"/>
            </a:pPr>
            <a:r>
              <a:rPr lang="sv"/>
              <a:t>Curves for the 3 RBMs</a:t>
            </a:r>
            <a:endParaRPr/>
          </a:p>
        </p:txBody>
      </p:sp>
      <p:sp>
        <p:nvSpPr>
          <p:cNvPr id="113" name="Google Shape;113;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sv"/>
              <a:t>Task &amp; Training Performance on Task</a:t>
            </a:r>
            <a:endParaRPr/>
          </a:p>
        </p:txBody>
      </p:sp>
      <p:pic>
        <p:nvPicPr>
          <p:cNvPr id="114" name="Google Shape;114;p21"/>
          <p:cNvPicPr preferRelativeResize="0"/>
          <p:nvPr/>
        </p:nvPicPr>
        <p:blipFill>
          <a:blip r:embed="rId3">
            <a:alphaModFix/>
          </a:blip>
          <a:stretch>
            <a:fillRect/>
          </a:stretch>
        </p:blipFill>
        <p:spPr>
          <a:xfrm>
            <a:off x="788550" y="2787400"/>
            <a:ext cx="2154900" cy="1985050"/>
          </a:xfrm>
          <a:prstGeom prst="rect">
            <a:avLst/>
          </a:prstGeom>
          <a:noFill/>
          <a:ln>
            <a:noFill/>
          </a:ln>
        </p:spPr>
      </p:pic>
      <p:sp>
        <p:nvSpPr>
          <p:cNvPr id="115" name="Google Shape;115;p21"/>
          <p:cNvSpPr txBox="1"/>
          <p:nvPr/>
        </p:nvSpPr>
        <p:spPr>
          <a:xfrm>
            <a:off x="788550" y="4691025"/>
            <a:ext cx="1995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sv"/>
              <a:t>Hinton et. al. 2006</a:t>
            </a:r>
            <a:endParaRPr/>
          </a:p>
        </p:txBody>
      </p:sp>
      <p:pic>
        <p:nvPicPr>
          <p:cNvPr id="116" name="Google Shape;116;p21"/>
          <p:cNvPicPr preferRelativeResize="0"/>
          <p:nvPr/>
        </p:nvPicPr>
        <p:blipFill>
          <a:blip r:embed="rId4">
            <a:alphaModFix/>
          </a:blip>
          <a:stretch>
            <a:fillRect/>
          </a:stretch>
        </p:blipFill>
        <p:spPr>
          <a:xfrm>
            <a:off x="3631350" y="1152475"/>
            <a:ext cx="5073949" cy="380545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